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3gpp" ContentType="video/3gpp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3">
  <p:sldMasterIdLst>
    <p:sldMasterId id="2147483660" r:id="rId4"/>
  </p:sldMasterIdLst>
  <p:notesMasterIdLst>
    <p:notesMasterId r:id="rId12"/>
  </p:notesMasterIdLst>
  <p:sldIdLst>
    <p:sldId id="256" r:id="rId5"/>
    <p:sldId id="258" r:id="rId6"/>
    <p:sldId id="257" r:id="rId7"/>
    <p:sldId id="259" r:id="rId8"/>
    <p:sldId id="261" r:id="rId9"/>
    <p:sldId id="260" r:id="rId10"/>
    <p:sldId id="263" r:id="rId1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B0E86"/>
    <a:srgbClr val="FF483D"/>
    <a:srgbClr val="FFA3A3"/>
    <a:srgbClr val="FF635B"/>
    <a:srgbClr val="E26840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7" autoAdjust="0"/>
    <p:restoredTop sz="94660"/>
  </p:normalViewPr>
  <p:slideViewPr>
    <p:cSldViewPr snapToGrid="0">
      <p:cViewPr varScale="1">
        <p:scale>
          <a:sx n="72" d="100"/>
          <a:sy n="72" d="100"/>
        </p:scale>
        <p:origin x="412" y="32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B10C33-B3B3-4D7A-952B-2CA0E6927293}" type="datetimeFigureOut">
              <a:rPr lang="en-US" smtClean="0"/>
              <a:t>4/12/2017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7FDB31-8859-4CF7-9B0A-F17E74AC310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90401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/>
          <a:srcRect r="35376"/>
          <a:stretch/>
        </p:blipFill>
        <p:spPr>
          <a:xfrm rot="5400000">
            <a:off x="3428717" y="1161768"/>
            <a:ext cx="6906924" cy="4523640"/>
          </a:xfrm>
          <a:prstGeom prst="rect">
            <a:avLst/>
          </a:prstGeom>
        </p:spPr>
      </p:pic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4057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>
              <a:defRPr/>
            </a:pPr>
            <a:r>
              <a:rPr lang="en-US" dirty="0" smtClean="0"/>
              <a:t>Reliabotics LLC Proprietary</a:t>
            </a:r>
            <a:endParaRPr lang="en-US" dirty="0"/>
          </a:p>
        </p:txBody>
      </p:sp>
      <p:sp>
        <p:nvSpPr>
          <p:cNvPr id="10" name="Isosceles Triangle 9"/>
          <p:cNvSpPr/>
          <p:nvPr userDrawn="1"/>
        </p:nvSpPr>
        <p:spPr>
          <a:xfrm rot="5400000">
            <a:off x="2448733" y="2859876"/>
            <a:ext cx="5454649" cy="1131891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16" name="Diagonal Stripe 15"/>
          <p:cNvSpPr/>
          <p:nvPr userDrawn="1"/>
        </p:nvSpPr>
        <p:spPr>
          <a:xfrm rot="10800000" flipH="1">
            <a:off x="4627307" y="381790"/>
            <a:ext cx="1226869" cy="3047204"/>
          </a:xfrm>
          <a:prstGeom prst="diagStripe">
            <a:avLst>
              <a:gd name="adj" fmla="val 8794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14" name="Diagonal Stripe 13"/>
          <p:cNvSpPr/>
          <p:nvPr userDrawn="1"/>
        </p:nvSpPr>
        <p:spPr>
          <a:xfrm rot="10800000" flipH="1">
            <a:off x="4628099" y="3169"/>
            <a:ext cx="1390651" cy="3425825"/>
          </a:xfrm>
          <a:prstGeom prst="diagStripe">
            <a:avLst>
              <a:gd name="adj" fmla="val 87943"/>
            </a:avLst>
          </a:prstGeom>
          <a:solidFill>
            <a:srgbClr val="0B0E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15" name="Diagonal Stripe 14"/>
          <p:cNvSpPr/>
          <p:nvPr userDrawn="1"/>
        </p:nvSpPr>
        <p:spPr>
          <a:xfrm>
            <a:off x="4629683" y="3428996"/>
            <a:ext cx="1224487" cy="3027365"/>
          </a:xfrm>
          <a:prstGeom prst="diagStripe">
            <a:avLst>
              <a:gd name="adj" fmla="val 8794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13" name="Diagonal Stripe 12"/>
          <p:cNvSpPr/>
          <p:nvPr userDrawn="1"/>
        </p:nvSpPr>
        <p:spPr>
          <a:xfrm>
            <a:off x="4628892" y="3428996"/>
            <a:ext cx="1390651" cy="3432177"/>
          </a:xfrm>
          <a:prstGeom prst="diagStripe">
            <a:avLst>
              <a:gd name="adj" fmla="val 87943"/>
            </a:avLst>
          </a:prstGeom>
          <a:solidFill>
            <a:srgbClr val="0B0E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F191C3-22C8-4271-906D-4A28898D49B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1" name="Title 20"/>
          <p:cNvSpPr>
            <a:spLocks noGrp="1"/>
          </p:cNvSpPr>
          <p:nvPr>
            <p:ph type="title" hasCustomPrompt="1"/>
          </p:nvPr>
        </p:nvSpPr>
        <p:spPr>
          <a:xfrm>
            <a:off x="318379" y="3648450"/>
            <a:ext cx="4328483" cy="1325563"/>
          </a:xfrm>
          <a:prstGeom prst="rect">
            <a:avLst/>
          </a:prstGeom>
        </p:spPr>
        <p:txBody>
          <a:bodyPr/>
          <a:lstStyle>
            <a:lvl1pPr>
              <a:defRPr sz="4000" b="1">
                <a:latin typeface="+mn-lt"/>
              </a:defRPr>
            </a:lvl1pPr>
          </a:lstStyle>
          <a:p>
            <a:r>
              <a:rPr lang="en-US" dirty="0" smtClean="0"/>
              <a:t>Click to Add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93149" y="1222742"/>
            <a:ext cx="4376969" cy="765204"/>
          </a:xfrm>
          <a:prstGeom prst="rect">
            <a:avLst/>
          </a:prstGeom>
        </p:spPr>
      </p:pic>
      <p:sp>
        <p:nvSpPr>
          <p:cNvPr id="3" name="TextBox 2"/>
          <p:cNvSpPr txBox="1"/>
          <p:nvPr userDrawn="1"/>
        </p:nvSpPr>
        <p:spPr>
          <a:xfrm>
            <a:off x="318379" y="1914221"/>
            <a:ext cx="46103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0B0E86"/>
                </a:solidFill>
              </a:rPr>
              <a:t>SURFACE</a:t>
            </a:r>
            <a:r>
              <a:rPr lang="en-US" sz="2400" b="1" baseline="0" dirty="0" smtClean="0">
                <a:solidFill>
                  <a:srgbClr val="0B0E86"/>
                </a:solidFill>
              </a:rPr>
              <a:t> TECHNOLOGIES DIVISION</a:t>
            </a:r>
            <a:endParaRPr lang="en-US" sz="2400" b="1" dirty="0">
              <a:solidFill>
                <a:srgbClr val="0B0E8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42292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-3176" y="0"/>
            <a:ext cx="9153525" cy="1209675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800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-9529" y="1066799"/>
            <a:ext cx="9153530" cy="10477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74132" y="1493044"/>
            <a:ext cx="8238067" cy="468312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63253" y="6543967"/>
            <a:ext cx="2630907" cy="224731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pPr algn="ctr"/>
            <a:r>
              <a:rPr lang="en-US" dirty="0" smtClean="0"/>
              <a:t>Reliabotics LLC Proprietary</a:t>
            </a:r>
          </a:p>
          <a:p>
            <a:endParaRPr lang="en-US" dirty="0" smtClean="0"/>
          </a:p>
        </p:txBody>
      </p:sp>
      <p:sp>
        <p:nvSpPr>
          <p:cNvPr id="13" name="Rectangle 12"/>
          <p:cNvSpPr/>
          <p:nvPr userDrawn="1"/>
        </p:nvSpPr>
        <p:spPr>
          <a:xfrm>
            <a:off x="-12700" y="1158875"/>
            <a:ext cx="9156700" cy="111125"/>
          </a:xfrm>
          <a:prstGeom prst="rect">
            <a:avLst/>
          </a:prstGeom>
          <a:solidFill>
            <a:srgbClr val="0B0E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 dirty="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2"/>
          <a:srcRect l="51692" t="15738" r="30449" b="21792"/>
          <a:stretch/>
        </p:blipFill>
        <p:spPr>
          <a:xfrm>
            <a:off x="15872" y="25402"/>
            <a:ext cx="936263" cy="1009648"/>
          </a:xfrm>
          <a:prstGeom prst="rect">
            <a:avLst/>
          </a:prstGeom>
          <a:ln w="22225">
            <a:solidFill>
              <a:schemeClr val="tx1"/>
            </a:solidFill>
          </a:ln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3"/>
          <a:srcRect l="1814" t="78566" r="9065"/>
          <a:stretch/>
        </p:blipFill>
        <p:spPr>
          <a:xfrm rot="16200000">
            <a:off x="7668712" y="3903313"/>
            <a:ext cx="2630229" cy="173235"/>
          </a:xfrm>
          <a:prstGeom prst="rect">
            <a:avLst/>
          </a:prstGeom>
        </p:spPr>
      </p:pic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988760" y="234159"/>
            <a:ext cx="7886700" cy="685799"/>
          </a:xfrm>
          <a:prstGeom prst="rect">
            <a:avLst/>
          </a:prstGeom>
        </p:spPr>
        <p:txBody>
          <a:bodyPr/>
          <a:lstStyle>
            <a:lvl1pPr>
              <a:defRPr sz="40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8" name="Footer Placeholder 4"/>
          <p:cNvSpPr txBox="1">
            <a:spLocks/>
          </p:cNvSpPr>
          <p:nvPr userDrawn="1"/>
        </p:nvSpPr>
        <p:spPr>
          <a:xfrm>
            <a:off x="8334046" y="6573694"/>
            <a:ext cx="433814" cy="23830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4679CC5B-828D-D643-BC32-D5F553B7C737}" type="slidenum">
              <a:rPr lang="en-US" smtClean="0"/>
              <a:pPr algn="r"/>
              <a:t>‹#›</a:t>
            </a:fld>
            <a:endParaRPr lang="en-US" dirty="0" smtClean="0"/>
          </a:p>
        </p:txBody>
      </p:sp>
      <p:sp>
        <p:nvSpPr>
          <p:cNvPr id="19" name="Footer Placeholder 4"/>
          <p:cNvSpPr txBox="1">
            <a:spLocks/>
          </p:cNvSpPr>
          <p:nvPr userDrawn="1"/>
        </p:nvSpPr>
        <p:spPr>
          <a:xfrm rot="16200000">
            <a:off x="-1215762" y="3708906"/>
            <a:ext cx="2630907" cy="22473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b="1" dirty="0" smtClean="0">
                <a:latin typeface="Verdana"/>
                <a:cs typeface="Verdana"/>
              </a:rPr>
              <a:t>RELIABOTICS</a:t>
            </a:r>
            <a:endParaRPr lang="en-US" sz="1600" b="1" dirty="0" smtClean="0">
              <a:latin typeface="Verdana"/>
              <a:cs typeface="Verdana"/>
            </a:endParaRPr>
          </a:p>
          <a:p>
            <a:endParaRPr lang="en-US" dirty="0" smtClean="0"/>
          </a:p>
        </p:txBody>
      </p:sp>
      <p:sp>
        <p:nvSpPr>
          <p:cNvPr id="15" name="TextBox 14"/>
          <p:cNvSpPr txBox="1"/>
          <p:nvPr userDrawn="1"/>
        </p:nvSpPr>
        <p:spPr>
          <a:xfrm rot="16200000">
            <a:off x="-893482" y="3634713"/>
            <a:ext cx="24039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rgbClr val="0B0E86"/>
                </a:solidFill>
              </a:rPr>
              <a:t>SURFACE</a:t>
            </a:r>
            <a:r>
              <a:rPr lang="en-US" sz="1200" b="1" baseline="0" dirty="0" smtClean="0">
                <a:solidFill>
                  <a:srgbClr val="0B0E86"/>
                </a:solidFill>
              </a:rPr>
              <a:t> TECHNOLOGIES DIVISION</a:t>
            </a:r>
            <a:endParaRPr lang="en-US" sz="1200" b="1" dirty="0">
              <a:solidFill>
                <a:srgbClr val="0B0E8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57982"/>
      </p:ext>
    </p:extLst>
  </p:cSld>
  <p:clrMapOvr>
    <a:masterClrMapping/>
  </p:clrMapOvr>
  <p:hf sldNum="0" hdr="0" dt="0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" y="6356351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Reliabotics LLC Proprietary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00009" y="6354235"/>
            <a:ext cx="480334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E1F191C3-22C8-4271-906D-4A28898D49B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55820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20.png"/><Relationship Id="rId2" Type="http://schemas.openxmlformats.org/officeDocument/2006/relationships/video" Target="../media/media1.3gpp"/><Relationship Id="rId1" Type="http://schemas.microsoft.com/office/2007/relationships/media" Target="../media/media1.3gpp"/><Relationship Id="rId6" Type="http://schemas.openxmlformats.org/officeDocument/2006/relationships/image" Target="../media/image19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l">
              <a:defRPr/>
            </a:pPr>
            <a:r>
              <a:rPr lang="en-US" dirty="0" smtClean="0"/>
              <a:t>Reliabotics LLC Proprietary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33577" y="3288786"/>
            <a:ext cx="4797085" cy="3124206"/>
          </a:xfrm>
        </p:spPr>
        <p:txBody>
          <a:bodyPr/>
          <a:lstStyle/>
          <a:p>
            <a:r>
              <a:rPr lang="en-US" sz="2800" dirty="0" smtClean="0"/>
              <a:t>Continuous </a:t>
            </a:r>
            <a:r>
              <a:rPr lang="en-US" sz="2800" dirty="0"/>
              <a:t>Flow CO</a:t>
            </a:r>
            <a:r>
              <a:rPr lang="en-US" sz="2800" baseline="-25000" dirty="0"/>
              <a:t>2</a:t>
            </a:r>
            <a:r>
              <a:rPr lang="en-US" sz="2800" dirty="0"/>
              <a:t> Cleaning 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/>
              <a:t/>
            </a:r>
            <a:br>
              <a:rPr lang="en-US" sz="2800" dirty="0"/>
            </a:br>
            <a:r>
              <a:rPr lang="en-US" sz="2800" b="0" dirty="0" smtClean="0"/>
              <a:t>is </a:t>
            </a:r>
            <a:r>
              <a:rPr lang="en-US" sz="2800" b="0" dirty="0"/>
              <a:t>Now a Proven Technology That Can Economically Replace Energy Inefficient </a:t>
            </a:r>
            <a:r>
              <a:rPr lang="en-US" sz="2800" b="0" dirty="0" smtClean="0"/>
              <a:t>Aqueous Cleaning</a:t>
            </a:r>
            <a:br>
              <a:rPr lang="en-US" sz="2800" b="0" dirty="0" smtClean="0"/>
            </a:br>
            <a:endParaRPr lang="en-US" sz="2800" b="0" dirty="0"/>
          </a:p>
        </p:txBody>
      </p:sp>
    </p:spTree>
    <p:extLst>
      <p:ext uri="{BB962C8B-B14F-4D97-AF65-F5344CB8AC3E}">
        <p14:creationId xmlns:p14="http://schemas.microsoft.com/office/powerpoint/2010/main" val="1688334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74133" y="1493044"/>
            <a:ext cx="4795390" cy="4683126"/>
          </a:xfrm>
        </p:spPr>
        <p:txBody>
          <a:bodyPr/>
          <a:lstStyle/>
          <a:p>
            <a:r>
              <a:rPr lang="en-US" dirty="0" smtClean="0"/>
              <a:t>Continuous flow CO</a:t>
            </a:r>
            <a:r>
              <a:rPr lang="en-US" baseline="-25000" dirty="0" smtClean="0"/>
              <a:t>2 </a:t>
            </a:r>
            <a:r>
              <a:rPr lang="en-US" dirty="0" smtClean="0"/>
              <a:t>cleaning is an economical an environmentall</a:t>
            </a:r>
            <a:r>
              <a:rPr lang="en-US" dirty="0" smtClean="0"/>
              <a:t>y friendly alternative to aqueous cleaning.</a:t>
            </a:r>
          </a:p>
          <a:p>
            <a:endParaRPr lang="en-US" dirty="0"/>
          </a:p>
          <a:p>
            <a:r>
              <a:rPr lang="en-US" dirty="0"/>
              <a:t>CO</a:t>
            </a:r>
            <a:r>
              <a:rPr lang="en-US" baseline="-25000" dirty="0"/>
              <a:t>2 </a:t>
            </a:r>
            <a:r>
              <a:rPr lang="en-US" dirty="0" smtClean="0"/>
              <a:t>cleaning technology is an excellent tool to prepare surfaces for high reliability bonding processes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smtClean="0"/>
              <a:t>Reliabotics LLC Proprietary</a:t>
            </a:r>
          </a:p>
          <a:p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0844" y="3141779"/>
            <a:ext cx="2472045" cy="34634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8831" y="1493044"/>
            <a:ext cx="1516307" cy="1448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398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74132" y="1493044"/>
            <a:ext cx="4403658" cy="4683126"/>
          </a:xfrm>
        </p:spPr>
        <p:txBody>
          <a:bodyPr/>
          <a:lstStyle/>
          <a:p>
            <a:r>
              <a:rPr lang="en-US" sz="2000" dirty="0" smtClean="0"/>
              <a:t>Relatively inexpensive and readily available</a:t>
            </a:r>
          </a:p>
          <a:p>
            <a:r>
              <a:rPr lang="en-US" sz="2000" dirty="0" smtClean="0"/>
              <a:t>Well established Global distribution networks</a:t>
            </a:r>
          </a:p>
          <a:p>
            <a:r>
              <a:rPr lang="en-US" sz="2000" dirty="0" smtClean="0"/>
              <a:t>Used in numerous industries such as Food and Beverage, Fire Extinguishing, and Welding</a:t>
            </a:r>
          </a:p>
          <a:p>
            <a:r>
              <a:rPr lang="en-US" sz="2000" dirty="0" smtClean="0"/>
              <a:t>Its supercritical temperature is near Room Temperature</a:t>
            </a:r>
          </a:p>
          <a:p>
            <a:r>
              <a:rPr lang="en-US" sz="2000" dirty="0" smtClean="0"/>
              <a:t>In a supercritical state, CO2 has extremely low viscosity and high solvency</a:t>
            </a:r>
          </a:p>
          <a:p>
            <a:r>
              <a:rPr lang="en-US" sz="2000" dirty="0" smtClean="0"/>
              <a:t>In a solid frozen state, its solid particles can overcome adhesion forces to remove tough contaminants</a:t>
            </a:r>
            <a:endParaRPr lang="en-US" sz="160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dirty="0" smtClean="0"/>
              <a:t>Reliabotics LLC Proprietary</a:t>
            </a:r>
          </a:p>
          <a:p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CO2?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7790" y="1493044"/>
            <a:ext cx="3997670" cy="3197469"/>
          </a:xfrm>
          <a:prstGeom prst="rect">
            <a:avLst/>
          </a:prstGeom>
        </p:spPr>
      </p:pic>
      <p:pic>
        <p:nvPicPr>
          <p:cNvPr id="1026" name="Picture 2" descr="Ball-and-stick model of carbon dioxid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1390" y="5357446"/>
            <a:ext cx="1528848" cy="1085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7340469" y="5013619"/>
            <a:ext cx="14001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CO</a:t>
            </a:r>
            <a:r>
              <a:rPr lang="en-US" sz="2400" b="1" baseline="-25000" dirty="0" smtClean="0"/>
              <a:t>2</a:t>
            </a:r>
            <a:endParaRPr lang="en-US" sz="2400" b="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9924" y="4686648"/>
            <a:ext cx="2163238" cy="1774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095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smtClean="0"/>
              <a:t>Reliabotics LLC Proprietary</a:t>
            </a:r>
          </a:p>
          <a:p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CO2 TECHNOLOGY PRINCIPLES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790" y="2322815"/>
            <a:ext cx="2258215" cy="903286"/>
          </a:xfrm>
          <a:prstGeom prst="rect">
            <a:avLst/>
          </a:prstGeom>
        </p:spPr>
      </p:pic>
      <p:sp>
        <p:nvSpPr>
          <p:cNvPr id="7" name="Content Placeholder 1"/>
          <p:cNvSpPr txBox="1">
            <a:spLocks/>
          </p:cNvSpPr>
          <p:nvPr/>
        </p:nvSpPr>
        <p:spPr>
          <a:xfrm>
            <a:off x="576868" y="1836861"/>
            <a:ext cx="2642710" cy="32250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 dirty="0" smtClean="0"/>
              <a:t>Liquid CO</a:t>
            </a:r>
            <a:r>
              <a:rPr lang="en-US" sz="1800" b="1" baseline="-25000" dirty="0" smtClean="0"/>
              <a:t>2</a:t>
            </a:r>
            <a:r>
              <a:rPr lang="en-US" sz="1800" b="1" dirty="0" smtClean="0"/>
              <a:t> Storage Tank</a:t>
            </a:r>
            <a:endParaRPr lang="en-US" sz="1800" b="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b="8058"/>
          <a:stretch/>
        </p:blipFill>
        <p:spPr>
          <a:xfrm>
            <a:off x="3590161" y="1807556"/>
            <a:ext cx="1487553" cy="1933805"/>
          </a:xfrm>
          <a:prstGeom prst="rect">
            <a:avLst/>
          </a:prstGeom>
        </p:spPr>
      </p:pic>
      <p:sp>
        <p:nvSpPr>
          <p:cNvPr id="9" name="Content Placeholder 1"/>
          <p:cNvSpPr txBox="1">
            <a:spLocks/>
          </p:cNvSpPr>
          <p:nvPr/>
        </p:nvSpPr>
        <p:spPr>
          <a:xfrm>
            <a:off x="3305161" y="1215902"/>
            <a:ext cx="2057552" cy="58551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b="1" dirty="0" smtClean="0"/>
              <a:t>CO</a:t>
            </a:r>
            <a:r>
              <a:rPr lang="en-US" sz="1800" b="1" baseline="-25000" dirty="0" smtClean="0"/>
              <a:t>2</a:t>
            </a:r>
            <a:r>
              <a:rPr lang="en-US" sz="1800" b="1" dirty="0" smtClean="0"/>
              <a:t> Processing 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b="1" dirty="0" smtClean="0"/>
              <a:t>Module</a:t>
            </a:r>
            <a:endParaRPr lang="en-US" sz="1800" b="1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/>
          <a:srcRect l="19954" r="7460"/>
          <a:stretch/>
        </p:blipFill>
        <p:spPr>
          <a:xfrm rot="5400000" flipH="1">
            <a:off x="6209571" y="2010683"/>
            <a:ext cx="1547386" cy="152755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5"/>
          <a:srcRect l="6437" t="11785" r="5040" b="5366"/>
          <a:stretch/>
        </p:blipFill>
        <p:spPr>
          <a:xfrm>
            <a:off x="5362713" y="4227443"/>
            <a:ext cx="3290958" cy="228379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Down Arrow 12"/>
          <p:cNvSpPr/>
          <p:nvPr/>
        </p:nvSpPr>
        <p:spPr>
          <a:xfrm>
            <a:off x="6769652" y="3548152"/>
            <a:ext cx="401983" cy="679292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ontent Placeholder 1"/>
          <p:cNvSpPr txBox="1">
            <a:spLocks/>
          </p:cNvSpPr>
          <p:nvPr/>
        </p:nvSpPr>
        <p:spPr>
          <a:xfrm>
            <a:off x="6352259" y="1643494"/>
            <a:ext cx="1951122" cy="38673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b="1" dirty="0" smtClean="0"/>
              <a:t>CO</a:t>
            </a:r>
            <a:r>
              <a:rPr lang="en-US" sz="1800" b="1" baseline="-25000" dirty="0" smtClean="0"/>
              <a:t>2</a:t>
            </a:r>
            <a:r>
              <a:rPr lang="en-US" sz="1800" b="1" dirty="0" smtClean="0"/>
              <a:t> Nozzle</a:t>
            </a:r>
          </a:p>
        </p:txBody>
      </p:sp>
      <p:sp>
        <p:nvSpPr>
          <p:cNvPr id="15" name="Down Arrow 14"/>
          <p:cNvSpPr/>
          <p:nvPr/>
        </p:nvSpPr>
        <p:spPr>
          <a:xfrm rot="16200000">
            <a:off x="5447610" y="2166984"/>
            <a:ext cx="401983" cy="1144105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own Arrow 15"/>
          <p:cNvSpPr/>
          <p:nvPr/>
        </p:nvSpPr>
        <p:spPr>
          <a:xfrm rot="16200000">
            <a:off x="3083144" y="2494713"/>
            <a:ext cx="401983" cy="612051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ontent Placeholder 1"/>
          <p:cNvSpPr txBox="1">
            <a:spLocks/>
          </p:cNvSpPr>
          <p:nvPr/>
        </p:nvSpPr>
        <p:spPr>
          <a:xfrm>
            <a:off x="5277740" y="4227442"/>
            <a:ext cx="1576886" cy="71748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b="1" dirty="0" smtClean="0"/>
              <a:t>CO</a:t>
            </a:r>
            <a:r>
              <a:rPr lang="en-US" sz="1800" b="1" baseline="-25000" dirty="0" smtClean="0"/>
              <a:t>2</a:t>
            </a:r>
            <a:r>
              <a:rPr lang="en-US" sz="1800" b="1" dirty="0" smtClean="0"/>
              <a:t> Bullet Particle Profile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487427" y="4106665"/>
            <a:ext cx="2798923" cy="236538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9" name="Down Arrow 18"/>
          <p:cNvSpPr/>
          <p:nvPr/>
        </p:nvSpPr>
        <p:spPr>
          <a:xfrm rot="5400000">
            <a:off x="3993026" y="4168737"/>
            <a:ext cx="401983" cy="2231679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Content Placeholder 1"/>
          <p:cNvSpPr txBox="1">
            <a:spLocks/>
          </p:cNvSpPr>
          <p:nvPr/>
        </p:nvSpPr>
        <p:spPr>
          <a:xfrm>
            <a:off x="3037398" y="6023272"/>
            <a:ext cx="1096472" cy="58551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b="1" dirty="0" smtClean="0"/>
              <a:t>Pressure Measurement Film</a:t>
            </a:r>
          </a:p>
        </p:txBody>
      </p:sp>
      <p:sp>
        <p:nvSpPr>
          <p:cNvPr id="22" name="Content Placeholder 1"/>
          <p:cNvSpPr txBox="1">
            <a:spLocks/>
          </p:cNvSpPr>
          <p:nvPr/>
        </p:nvSpPr>
        <p:spPr>
          <a:xfrm>
            <a:off x="3037398" y="3842895"/>
            <a:ext cx="2077194" cy="101878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b="1" dirty="0" smtClean="0"/>
              <a:t>CO</a:t>
            </a:r>
            <a:r>
              <a:rPr lang="en-US" sz="1800" b="1" baseline="-25000" dirty="0" smtClean="0"/>
              <a:t>2</a:t>
            </a:r>
            <a:r>
              <a:rPr lang="en-US" sz="1800" b="1" dirty="0" smtClean="0"/>
              <a:t> Exerted Pressure on Cleaning Surface</a:t>
            </a:r>
          </a:p>
        </p:txBody>
      </p:sp>
      <p:sp>
        <p:nvSpPr>
          <p:cNvPr id="25" name="Content Placeholder 1"/>
          <p:cNvSpPr txBox="1">
            <a:spLocks/>
          </p:cNvSpPr>
          <p:nvPr/>
        </p:nvSpPr>
        <p:spPr>
          <a:xfrm>
            <a:off x="869549" y="3891843"/>
            <a:ext cx="2124091" cy="34366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b="1" dirty="0" smtClean="0"/>
              <a:t>High Pressure Configuration</a:t>
            </a:r>
          </a:p>
        </p:txBody>
      </p:sp>
      <p:sp>
        <p:nvSpPr>
          <p:cNvPr id="27" name="Content Placeholder 1"/>
          <p:cNvSpPr txBox="1">
            <a:spLocks/>
          </p:cNvSpPr>
          <p:nvPr/>
        </p:nvSpPr>
        <p:spPr>
          <a:xfrm>
            <a:off x="856044" y="4958579"/>
            <a:ext cx="2124091" cy="34366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b="1" dirty="0" smtClean="0"/>
              <a:t>Low Pressure Configuration</a:t>
            </a:r>
          </a:p>
        </p:txBody>
      </p:sp>
    </p:spTree>
    <p:extLst>
      <p:ext uri="{BB962C8B-B14F-4D97-AF65-F5344CB8AC3E}">
        <p14:creationId xmlns:p14="http://schemas.microsoft.com/office/powerpoint/2010/main" val="265433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51045" y="1493044"/>
            <a:ext cx="3945468" cy="624915"/>
          </a:xfrm>
        </p:spPr>
        <p:txBody>
          <a:bodyPr/>
          <a:lstStyle/>
          <a:p>
            <a:pPr marL="0" indent="0" algn="ctr">
              <a:buNone/>
            </a:pPr>
            <a:r>
              <a:rPr lang="en-US" sz="2000" b="1" dirty="0" smtClean="0"/>
              <a:t>OSEE – Optically Stimulated Electron Emission</a:t>
            </a:r>
          </a:p>
          <a:p>
            <a:pPr lvl="1"/>
            <a:endParaRPr lang="en-US" sz="1600" b="1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smtClean="0"/>
              <a:t>Reliabotics LLC Proprietary</a:t>
            </a:r>
          </a:p>
          <a:p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IN-LINE VALIDATION </a:t>
            </a:r>
            <a:r>
              <a:rPr lang="en-US" dirty="0" smtClean="0"/>
              <a:t>TOOLS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493" y="2133721"/>
            <a:ext cx="2761312" cy="213779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2154" y="4711260"/>
            <a:ext cx="2749062" cy="1832707"/>
          </a:xfrm>
          <a:prstGeom prst="rect">
            <a:avLst/>
          </a:prstGeom>
        </p:spPr>
      </p:pic>
      <p:sp>
        <p:nvSpPr>
          <p:cNvPr id="8" name="Content Placeholder 1"/>
          <p:cNvSpPr txBox="1">
            <a:spLocks/>
          </p:cNvSpPr>
          <p:nvPr/>
        </p:nvSpPr>
        <p:spPr>
          <a:xfrm>
            <a:off x="2265165" y="4337044"/>
            <a:ext cx="3945468" cy="47777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 err="1" smtClean="0"/>
              <a:t>PartSens</a:t>
            </a:r>
            <a:r>
              <a:rPr lang="en-US" sz="2000" b="1" dirty="0" smtClean="0"/>
              <a:t> – Particle Counter</a:t>
            </a:r>
          </a:p>
          <a:p>
            <a:pPr lvl="1"/>
            <a:endParaRPr lang="en-US" sz="1600" b="1" dirty="0"/>
          </a:p>
        </p:txBody>
      </p:sp>
      <p:sp>
        <p:nvSpPr>
          <p:cNvPr id="9" name="Content Placeholder 1"/>
          <p:cNvSpPr txBox="1">
            <a:spLocks/>
          </p:cNvSpPr>
          <p:nvPr/>
        </p:nvSpPr>
        <p:spPr>
          <a:xfrm>
            <a:off x="4780967" y="1493044"/>
            <a:ext cx="3449003" cy="47777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 smtClean="0"/>
              <a:t>FTIR – Fourier Transform Infrared Spectroscopy</a:t>
            </a:r>
          </a:p>
          <a:p>
            <a:pPr lvl="1"/>
            <a:endParaRPr lang="en-US" sz="1600" b="1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/>
          <a:srcRect r="50230"/>
          <a:stretch/>
        </p:blipFill>
        <p:spPr>
          <a:xfrm>
            <a:off x="5001028" y="2156397"/>
            <a:ext cx="2834579" cy="2092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274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t="3228"/>
          <a:stretch/>
        </p:blipFill>
        <p:spPr>
          <a:xfrm>
            <a:off x="4940749" y="1342886"/>
            <a:ext cx="3934711" cy="2844941"/>
          </a:xfrm>
          <a:prstGeom prst="rect">
            <a:avLst/>
          </a:prstGeom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25541" y="1488627"/>
            <a:ext cx="4515208" cy="4683126"/>
          </a:xfrm>
        </p:spPr>
        <p:txBody>
          <a:bodyPr/>
          <a:lstStyle/>
          <a:p>
            <a:r>
              <a:rPr lang="en-US" sz="2000" dirty="0" smtClean="0"/>
              <a:t>Replacement of aqueous cleaning power wash line with a CO2 cleaning robotic booth prior to painting</a:t>
            </a:r>
          </a:p>
          <a:p>
            <a:endParaRPr lang="en-US" sz="2000" dirty="0"/>
          </a:p>
          <a:p>
            <a:r>
              <a:rPr lang="en-US" sz="2000" dirty="0" smtClean="0"/>
              <a:t>Equipment foot print reduced from 2,500 </a:t>
            </a:r>
            <a:r>
              <a:rPr lang="en-US" sz="2000" dirty="0" err="1" smtClean="0"/>
              <a:t>sq.ft</a:t>
            </a:r>
            <a:r>
              <a:rPr lang="en-US" sz="2000" dirty="0" smtClean="0"/>
              <a:t>. to 400 </a:t>
            </a:r>
            <a:r>
              <a:rPr lang="en-US" sz="2000" dirty="0" err="1" smtClean="0"/>
              <a:t>sq.ft</a:t>
            </a:r>
            <a:r>
              <a:rPr lang="en-US" sz="2000" dirty="0" smtClean="0"/>
              <a:t>.</a:t>
            </a:r>
            <a:r>
              <a:rPr lang="en-US" sz="2000" dirty="0" smtClean="0"/>
              <a:t> </a:t>
            </a:r>
          </a:p>
          <a:p>
            <a:endParaRPr lang="en-US" sz="2000" dirty="0"/>
          </a:p>
          <a:p>
            <a:r>
              <a:rPr lang="en-US" sz="2000" dirty="0" smtClean="0"/>
              <a:t>Eliminated 1% yield loss caused by aqueous water spotting on parts</a:t>
            </a:r>
          </a:p>
          <a:p>
            <a:endParaRPr lang="en-US" sz="2000" dirty="0"/>
          </a:p>
          <a:p>
            <a:r>
              <a:rPr lang="en-US" sz="2000" dirty="0" smtClean="0"/>
              <a:t>Reduced upfront capital investment costs as well as operating and maintenance costs.</a:t>
            </a:r>
            <a:endParaRPr lang="en-US" sz="200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smtClean="0"/>
              <a:t>Reliabotics LLC Proprietary</a:t>
            </a:r>
          </a:p>
          <a:p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 APPLICATION</a:t>
            </a:r>
            <a:endParaRPr lang="en-US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309290"/>
              </p:ext>
            </p:extLst>
          </p:nvPr>
        </p:nvGraphicFramePr>
        <p:xfrm>
          <a:off x="4576417" y="4269008"/>
          <a:ext cx="4227444" cy="1830867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1582416"/>
                <a:gridCol w="929209"/>
                <a:gridCol w="731407"/>
                <a:gridCol w="984412"/>
              </a:tblGrid>
              <a:tr h="350202">
                <a:tc>
                  <a:txBody>
                    <a:bodyPr/>
                    <a:lstStyle/>
                    <a:p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AQUEOUS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CO</a:t>
                      </a:r>
                      <a:r>
                        <a:rPr lang="en-US" sz="1200" baseline="-25000" dirty="0" smtClean="0"/>
                        <a:t>2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aseline="0" dirty="0" smtClean="0"/>
                        <a:t>REDUCTION</a:t>
                      </a:r>
                      <a:endParaRPr lang="en-US" sz="1200" b="1" dirty="0"/>
                    </a:p>
                  </a:txBody>
                  <a:tcPr/>
                </a:tc>
              </a:tr>
              <a:tr h="44434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Capital Investment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$900K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$500K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45%</a:t>
                      </a:r>
                      <a:endParaRPr lang="en-US" sz="1400" b="1" dirty="0"/>
                    </a:p>
                  </a:txBody>
                  <a:tcPr/>
                </a:tc>
              </a:tr>
              <a:tr h="46579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Annual Operating Costs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$186K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$46K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75%</a:t>
                      </a:r>
                      <a:endParaRPr lang="en-US" sz="1400" b="1" dirty="0"/>
                    </a:p>
                  </a:txBody>
                  <a:tcPr/>
                </a:tc>
              </a:tr>
              <a:tr h="35020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Annual</a:t>
                      </a:r>
                      <a:r>
                        <a:rPr lang="en-US" sz="1400" baseline="0" dirty="0" smtClean="0"/>
                        <a:t> </a:t>
                      </a:r>
                      <a:r>
                        <a:rPr lang="en-US" sz="1400" dirty="0" smtClean="0"/>
                        <a:t>Maintenance Costs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$70K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$8K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89%</a:t>
                      </a:r>
                      <a:endParaRPr lang="en-US" sz="1400" b="1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78698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b="1" dirty="0" smtClean="0"/>
              <a:t>Surface Area Cleaning prior to Painting Application</a:t>
            </a:r>
            <a:endParaRPr lang="en-US" sz="2000" b="1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smtClean="0"/>
              <a:t>Reliabotics LLC Proprietary</a:t>
            </a:r>
          </a:p>
          <a:p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 APPLICATION</a:t>
            </a:r>
            <a:endParaRPr lang="en-US" dirty="0"/>
          </a:p>
        </p:txBody>
      </p:sp>
      <p:pic>
        <p:nvPicPr>
          <p:cNvPr id="5" name="ALSI_Trial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52173" y="2270538"/>
            <a:ext cx="5082947" cy="3812210"/>
          </a:xfrm>
          <a:prstGeom prst="rect">
            <a:avLst/>
          </a:prstGeom>
        </p:spPr>
      </p:pic>
      <p:pic>
        <p:nvPicPr>
          <p:cNvPr id="6" name="ALSI_PlastiPaint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794160" y="2007684"/>
            <a:ext cx="2457574" cy="4362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303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82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1826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356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20000" mute="1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 mute="1">
                <p:cTn id="16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E337954073D6A45BAD73DFAF0703802" ma:contentTypeVersion="0" ma:contentTypeDescription="Create a new document." ma:contentTypeScope="" ma:versionID="a3c07f5a92d91c3b7722a9c3ac705339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1b2df95b76632eecec5fdf3dcbd62677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D093E4D-B3CD-40E9-AF34-B4E592E7B74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33D557F6-E5BE-4276-BFDA-C42B3AB379DC}">
  <ds:schemaRefs>
    <ds:schemaRef ds:uri="http://schemas.microsoft.com/office/2006/documentManagement/types"/>
    <ds:schemaRef ds:uri="http://purl.org/dc/terms/"/>
    <ds:schemaRef ds:uri="http://www.w3.org/XML/1998/namespace"/>
    <ds:schemaRef ds:uri="http://schemas.microsoft.com/office/2006/metadata/properties"/>
    <ds:schemaRef ds:uri="http://schemas.openxmlformats.org/package/2006/metadata/core-properties"/>
    <ds:schemaRef ds:uri="http://purl.org/dc/dcmitype/"/>
    <ds:schemaRef ds:uri="http://purl.org/dc/elements/1.1/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4803D4E7-D69F-45C2-838A-FEE1D0922E8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15610</TotalTime>
  <Words>265</Words>
  <Application>Microsoft Office PowerPoint</Application>
  <PresentationFormat>On-screen Show (4:3)</PresentationFormat>
  <Paragraphs>59</Paragraphs>
  <Slides>7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Verdana</vt:lpstr>
      <vt:lpstr>Office Theme</vt:lpstr>
      <vt:lpstr>Continuous Flow CO2 Cleaning   is Now a Proven Technology That Can Economically Replace Energy Inefficient Aqueous Cleaning </vt:lpstr>
      <vt:lpstr>OVERVIEW</vt:lpstr>
      <vt:lpstr>WHY CO2?</vt:lpstr>
      <vt:lpstr>CO2 TECHNOLOGY PRINCIPLES</vt:lpstr>
      <vt:lpstr>IN-LINE VALIDATION TOOLS</vt:lpstr>
      <vt:lpstr>SAMPLE APPLICATION</vt:lpstr>
      <vt:lpstr>SAMPLE APPLICATION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Juan Vega</dc:creator>
  <cp:lastModifiedBy>Juan Vega</cp:lastModifiedBy>
  <cp:revision>249</cp:revision>
  <dcterms:created xsi:type="dcterms:W3CDTF">2014-05-29T23:31:23Z</dcterms:created>
  <dcterms:modified xsi:type="dcterms:W3CDTF">2017-04-12T14:07:50Z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0x0101001E337954073D6A45BAD73DFAF0703802</vt:lpwstr>
  </property>
  <property fmtid="{D5CDD505-2E9C-101B-9397-08002B2CF9AE}" pid="3" name="IsMyDocuments">
    <vt:bool>true</vt:bool>
  </property>
</Properties>
</file>